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6" r:id="rId4"/>
    <p:sldId id="283" r:id="rId5"/>
    <p:sldId id="259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81" r:id="rId16"/>
    <p:sldId id="282" r:id="rId17"/>
    <p:sldId id="276" r:id="rId18"/>
    <p:sldId id="28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4"/>
    <a:srgbClr val="FFFFFF"/>
    <a:srgbClr val="3C88CB"/>
    <a:srgbClr val="FFDB00"/>
    <a:srgbClr val="EA3546"/>
    <a:srgbClr val="F8C2C7"/>
    <a:srgbClr val="C9EAC6"/>
    <a:srgbClr val="F17B86"/>
    <a:srgbClr val="8FD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16372-1E5B-D95A-63C2-9AA13DEA0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80A00-7085-6EC4-CC33-DDFC12318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8851-A6D0-4E3C-8D33-6F8ADBA0BC8F}" type="datetimeFigureOut">
              <a:rPr lang="en-IE" smtClean="0"/>
              <a:t>30/03/2026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926C4-4363-DA88-0905-425F2314E2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328C5-2AD7-1E2B-D0BB-3CA12A1D5C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D895C-B8B9-4B6D-AAC7-7BCAC5E750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07438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FE82-11E7-4B08-9B1B-FA39769E3DF5}" type="datetimeFigureOut">
              <a:rPr lang="en-IE" smtClean="0"/>
              <a:t>30/03/2026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5E2D-2822-4BF9-B0EE-BB3F46F72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58703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18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525E-D1A2-BB66-A45C-5802584A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7FDBAF-EE5B-D291-0D3C-8250C2877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96ADA-57B4-E602-9886-B9016B05C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551A1-6809-3903-42B8-762898B85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5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D6DA1-B2DC-42D8-B605-E1943A02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3EDC1-83B8-ECE6-52E0-8CB09F230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6F7B3-A001-3B4E-06E1-29887441C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97564-DFCC-152F-DA86-EC5EC82C9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4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5FEF-3045-573C-C14C-92CD5BA7E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7185B-90C1-E7E6-C95C-0B2E1745B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B5859-D425-F079-6DFB-6F4D252B7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82A2-9546-4DB8-AFF0-0FB85C840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128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07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4BE8-3435-45E5-82AC-A0BD4729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428FA-E3A2-AD15-4028-380266E83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08D7F-34A1-3468-5ED2-2EF08B606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C92A3-35BD-F957-ED9C-AC442F95F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22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08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85E2D-2822-4BF9-B0EE-BB3F46F72F3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96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78B91-4055-4CFB-9F92-7F023371DEB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188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4AD7-7816-4A39-CED6-1366592C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2FE19-F061-5F77-FE04-50A7F2A6C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595F3-3B91-40C2-5295-94C190351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FFDC2-DF6A-FB13-CD63-3306F10EB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1B87D-C5B3-6E18-E776-4C6A064C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039DB-5DBB-6CC8-4AF3-6558FB2D9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84F3D-B552-B42B-1C77-C8EF14BC8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BF3A-756B-5B26-0687-13472B758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2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869C-6994-22E0-CB30-B78B082C0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4EF1E-47C7-D091-6209-0C2155D06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47569-4293-CB27-A34F-EAE029ED4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02417-6E14-3AC6-72B6-237A304EC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6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3547-42C5-4F01-D897-4E2755488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D34EA-C9D7-6DA1-365A-1669FC2C3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F2E66-40DD-26FA-A7A0-E536A51B3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950A2-270B-04DF-EE82-BFA63F36D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17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05C2D-8A3E-2175-7DC8-C715EC11F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D11AC-CCA8-9DDE-DDAE-DC0860363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11355-643F-9203-A4F4-B121E6E57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CFB92-7C96-CE53-58B6-387B9C283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6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18E18-EBFC-3F24-ED01-189358E21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0871D-35A8-1D94-AFAA-45A227F57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C0B32-EA72-C643-0A2E-0F54B4654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E7537-C41B-B376-1DA4-284CBD96B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78B91-4055-4CFB-9F92-7F023371DE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7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C5EA7C-8D27-92C7-F742-5DAA09FDC7D7}"/>
              </a:ext>
            </a:extLst>
          </p:cNvPr>
          <p:cNvCxnSpPr/>
          <p:nvPr userDrawn="1"/>
        </p:nvCxnSpPr>
        <p:spPr>
          <a:xfrm>
            <a:off x="146720" y="1531719"/>
            <a:ext cx="11898559" cy="0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B220D-DD49-5588-9B2B-9C8EACCF1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9289" y="121041"/>
            <a:ext cx="5659986" cy="1328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CA7BEE-B686-1135-C23F-C10F32B2B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332" y="370274"/>
            <a:ext cx="2733944" cy="774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C51061-BB8E-B2C3-8EC9-9056C9FCEF0E}"/>
              </a:ext>
            </a:extLst>
          </p:cNvPr>
          <p:cNvSpPr txBox="1"/>
          <p:nvPr userDrawn="1"/>
        </p:nvSpPr>
        <p:spPr>
          <a:xfrm>
            <a:off x="495656" y="2025353"/>
            <a:ext cx="155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    App No.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5BB2-1C1B-EEAD-744B-BF9F9FB99E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5238" y="66151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95A4A-9605-E9ED-C343-5D150D1B30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213" y="2786062"/>
            <a:ext cx="14954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6568BA-9604-E6A1-6E23-FA5BECF5A29E}"/>
              </a:ext>
            </a:extLst>
          </p:cNvPr>
          <p:cNvSpPr/>
          <p:nvPr userDrawn="1"/>
        </p:nvSpPr>
        <p:spPr>
          <a:xfrm>
            <a:off x="3993243" y="1965774"/>
            <a:ext cx="2311400" cy="1816100"/>
          </a:xfrm>
          <a:prstGeom prst="roundRect">
            <a:avLst>
              <a:gd name="adj" fmla="val 10597"/>
            </a:avLst>
          </a:prstGeom>
          <a:solidFill>
            <a:schemeClr val="bg1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6C0B0F-9F9B-D1D9-FF6D-68F70A4A4047}"/>
              </a:ext>
            </a:extLst>
          </p:cNvPr>
          <p:cNvSpPr/>
          <p:nvPr userDrawn="1"/>
        </p:nvSpPr>
        <p:spPr>
          <a:xfrm>
            <a:off x="355600" y="5605893"/>
            <a:ext cx="11480800" cy="516085"/>
          </a:xfrm>
          <a:prstGeom prst="round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A9E5AD-9BC0-81F9-44A8-011B99396955}"/>
              </a:ext>
            </a:extLst>
          </p:cNvPr>
          <p:cNvGrpSpPr/>
          <p:nvPr userDrawn="1"/>
        </p:nvGrpSpPr>
        <p:grpSpPr>
          <a:xfrm>
            <a:off x="3839025" y="879090"/>
            <a:ext cx="3079750" cy="646332"/>
            <a:chOff x="222250" y="2066093"/>
            <a:chExt cx="3079750" cy="795337"/>
          </a:xfrm>
          <a:solidFill>
            <a:srgbClr val="FFDB00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15467B1-773D-49CF-694F-8FBC7693C22E}"/>
                </a:ext>
              </a:extLst>
            </p:cNvPr>
            <p:cNvSpPr/>
            <p:nvPr/>
          </p:nvSpPr>
          <p:spPr>
            <a:xfrm>
              <a:off x="222250" y="2066093"/>
              <a:ext cx="3079750" cy="795337"/>
            </a:xfrm>
            <a:prstGeom prst="roundRect">
              <a:avLst/>
            </a:prstGeom>
            <a:grpFill/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F8588F-4DB8-9C14-C54F-DD2A436CCC59}"/>
                </a:ext>
              </a:extLst>
            </p:cNvPr>
            <p:cNvSpPr txBox="1"/>
            <p:nvPr/>
          </p:nvSpPr>
          <p:spPr>
            <a:xfrm>
              <a:off x="486232" y="2145119"/>
              <a:ext cx="2787650" cy="568097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E" sz="2400" b="1" dirty="0">
                  <a:solidFill>
                    <a:srgbClr val="3C88CB"/>
                  </a:solidFill>
                </a:rPr>
                <a:t>View Results </a:t>
              </a:r>
              <a:r>
                <a:rPr lang="en-US" sz="2400" b="1" dirty="0">
                  <a:solidFill>
                    <a:srgbClr val="3C88CB"/>
                  </a:solidFill>
                </a:rPr>
                <a:t>​</a:t>
              </a:r>
              <a:endParaRPr lang="en-US" sz="2400" b="1" i="0" dirty="0">
                <a:solidFill>
                  <a:srgbClr val="3C88CB"/>
                </a:solidFill>
                <a:effectLst/>
              </a:endParaRPr>
            </a:p>
          </p:txBody>
        </p:sp>
      </p:grp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1588FD9-4CFD-D2E7-7F9F-70BAC0DD67A1}"/>
              </a:ext>
            </a:extLst>
          </p:cNvPr>
          <p:cNvSpPr/>
          <p:nvPr userDrawn="1"/>
        </p:nvSpPr>
        <p:spPr>
          <a:xfrm>
            <a:off x="6944143" y="1287928"/>
            <a:ext cx="3962399" cy="1796891"/>
          </a:xfrm>
          <a:prstGeom prst="wedgeEllipseCallout">
            <a:avLst>
              <a:gd name="adj1" fmla="val -41025"/>
              <a:gd name="adj2" fmla="val 63207"/>
            </a:avLst>
          </a:prstGeom>
          <a:solidFill>
            <a:srgbClr val="FFD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3C88C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320F-DF4F-E5A4-5CBC-384BF2698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209" y="218989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2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13B8-4121-9646-F1ED-5F38A6B5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51045" cy="9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59421-7F14-61A2-021C-B28C6DB48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926758"/>
            <a:ext cx="4108622" cy="997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E41A8-9879-E9D5-A6BB-C05F035A7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57632"/>
            <a:ext cx="3357179" cy="947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C22C8-ACB9-04DA-3FE6-576E504198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257" y="2784027"/>
            <a:ext cx="6651846" cy="980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D6BB9D-EE74-072F-20BE-01264A54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257" y="3735858"/>
            <a:ext cx="3231292" cy="1037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9ED2E1-D3CC-B1E7-69EE-2A7FD5BB18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257" y="4752215"/>
            <a:ext cx="5782597" cy="1078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20ABBC-B92C-4281-CB6A-DAF72205EA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52187" y="57482"/>
            <a:ext cx="3669592" cy="978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91DB7-A922-63B2-2533-11631F904DB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52187" y="1036451"/>
            <a:ext cx="4448067" cy="10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482D2D2-FFA5-9979-B21C-6FC36DD82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364"/>
            <a:ext cx="3434207" cy="5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1DED3B1-A835-A44C-FDDE-F0F6F68E7A40}"/>
              </a:ext>
            </a:extLst>
          </p:cNvPr>
          <p:cNvSpPr/>
          <p:nvPr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8E89-552A-32B7-2B55-214CFBC27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90" y="94476"/>
            <a:ext cx="716888" cy="716888"/>
          </a:xfrm>
          <a:prstGeom prst="rect">
            <a:avLst/>
          </a:prstGeom>
          <a:noFill/>
          <a:ln>
            <a:solidFill>
              <a:srgbClr val="FFD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6A7D6-F3A4-F769-70B5-4DFC9C715D40}"/>
              </a:ext>
            </a:extLst>
          </p:cNvPr>
          <p:cNvSpPr/>
          <p:nvPr userDrawn="1"/>
        </p:nvSpPr>
        <p:spPr>
          <a:xfrm>
            <a:off x="471821" y="822978"/>
            <a:ext cx="4518923" cy="575223"/>
          </a:xfrm>
          <a:prstGeom prst="round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2FD6B-5A93-B785-CD72-92FFD5B00EC6}"/>
              </a:ext>
            </a:extLst>
          </p:cNvPr>
          <p:cNvSpPr txBox="1"/>
          <p:nvPr userDrawn="1"/>
        </p:nvSpPr>
        <p:spPr>
          <a:xfrm>
            <a:off x="548175" y="964305"/>
            <a:ext cx="416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In today’s lesson you will…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A85F9-0A8B-E0CF-30D6-D6FA600C0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80542"/>
            <a:ext cx="3418318" cy="519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5583CE-1D9B-7170-2774-8168AA6F09D6}"/>
              </a:ext>
            </a:extLst>
          </p:cNvPr>
          <p:cNvSpPr txBox="1"/>
          <p:nvPr userDrawn="1"/>
        </p:nvSpPr>
        <p:spPr>
          <a:xfrm>
            <a:off x="538385" y="1739026"/>
            <a:ext cx="8853443" cy="347787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the term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Intelligence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Introduce the theory of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Intelligences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 potential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types </a:t>
            </a: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Intelligence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famous people </a:t>
            </a: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terms of their intelligence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</a:t>
            </a:r>
            <a:r>
              <a:rPr lang="en-IE" sz="2000" b="1" dirty="0">
                <a:solidFill>
                  <a:srgbClr val="0070C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top </a:t>
            </a: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Intelligences and how these apply to careers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endParaRPr lang="en-IE" sz="2000" dirty="0"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4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4E1559-3C11-4C45-1B29-28FCE85807C1}"/>
              </a:ext>
            </a:extLst>
          </p:cNvPr>
          <p:cNvSpPr/>
          <p:nvPr userDrawn="1"/>
        </p:nvSpPr>
        <p:spPr>
          <a:xfrm>
            <a:off x="233345" y="960075"/>
            <a:ext cx="4337051" cy="597723"/>
          </a:xfrm>
          <a:prstGeom prst="round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0D28BC-B1D6-A96B-6ED6-28410FFB5B97}"/>
              </a:ext>
            </a:extLst>
          </p:cNvPr>
          <p:cNvSpPr txBox="1"/>
          <p:nvPr/>
        </p:nvSpPr>
        <p:spPr>
          <a:xfrm>
            <a:off x="233346" y="1058882"/>
            <a:ext cx="433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After today’s lesson you can…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CC8A7-E01A-9E7F-1EC4-E19605C91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262"/>
            <a:ext cx="3518018" cy="5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279C81-C462-C049-2542-8228A33E5995}"/>
              </a:ext>
            </a:extLst>
          </p:cNvPr>
          <p:cNvSpPr txBox="1"/>
          <p:nvPr userDrawn="1"/>
        </p:nvSpPr>
        <p:spPr>
          <a:xfrm>
            <a:off x="4201885" y="2628901"/>
            <a:ext cx="2778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VIDEO</a:t>
            </a:r>
            <a:endParaRPr lang="en-IE" sz="7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584F4-B017-FC0B-5116-C13D3EF14AF7}"/>
              </a:ext>
            </a:extLst>
          </p:cNvPr>
          <p:cNvGrpSpPr/>
          <p:nvPr userDrawn="1"/>
        </p:nvGrpSpPr>
        <p:grpSpPr>
          <a:xfrm>
            <a:off x="11253692" y="94476"/>
            <a:ext cx="811614" cy="795337"/>
            <a:chOff x="11253692" y="94476"/>
            <a:chExt cx="811614" cy="795337"/>
          </a:xfrm>
          <a:solidFill>
            <a:srgbClr val="FFDB0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EDA4B4-339B-48F9-91FC-5D5C2231B354}"/>
                </a:ext>
              </a:extLst>
            </p:cNvPr>
            <p:cNvSpPr/>
            <p:nvPr userDrawn="1"/>
          </p:nvSpPr>
          <p:spPr>
            <a:xfrm>
              <a:off x="11253692" y="94476"/>
              <a:ext cx="811614" cy="795337"/>
            </a:xfrm>
            <a:prstGeom prst="rect">
              <a:avLst/>
            </a:prstGeom>
            <a:grpFill/>
            <a:ln>
              <a:solidFill>
                <a:srgbClr val="FFDB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" name="Picture 3" descr="C:\Users\gordon\Desktop\Lesson Plan Design\Icons For PowerPoints\video-white.png">
              <a:extLst>
                <a:ext uri="{FF2B5EF4-FFF2-40B4-BE49-F238E27FC236}">
                  <a16:creationId xmlns:a16="http://schemas.microsoft.com/office/drawing/2014/main" id="{A549FFCB-29FF-36DF-0DCF-CB9D04E5F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2777" y="189061"/>
              <a:ext cx="610137" cy="607662"/>
            </a:xfrm>
            <a:prstGeom prst="rect">
              <a:avLst/>
            </a:prstGeom>
            <a:grpFill/>
            <a:ln>
              <a:solidFill>
                <a:srgbClr val="FFDB00"/>
              </a:solidFill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028EF88-EC75-8A7C-8323-574DE87C3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2C39-A468-550C-A3C3-DA27C877FBF3}"/>
              </a:ext>
            </a:extLst>
          </p:cNvPr>
          <p:cNvSpPr/>
          <p:nvPr userDrawn="1"/>
        </p:nvSpPr>
        <p:spPr>
          <a:xfrm>
            <a:off x="7786013" y="231253"/>
            <a:ext cx="3308350" cy="400050"/>
          </a:xfrm>
          <a:prstGeom prst="roundRect">
            <a:avLst>
              <a:gd name="adj" fmla="val 50000"/>
            </a:avLst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62596-9388-434F-6820-98B6994A8E95}"/>
              </a:ext>
            </a:extLst>
          </p:cNvPr>
          <p:cNvSpPr txBox="1"/>
          <p:nvPr userDrawn="1"/>
        </p:nvSpPr>
        <p:spPr>
          <a:xfrm>
            <a:off x="7906663" y="246612"/>
            <a:ext cx="3022600" cy="369332"/>
          </a:xfrm>
          <a:prstGeom prst="rect">
            <a:avLst/>
          </a:prstGeom>
          <a:noFill/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C88CB"/>
                </a:solidFill>
                <a:latin typeface="Aptos" panose="020B0004020202020204" pitchFamily="34" charset="0"/>
              </a:rPr>
              <a:t>Reflection in your app</a:t>
            </a:r>
            <a:endParaRPr lang="en-IE" b="1" dirty="0">
              <a:solidFill>
                <a:srgbClr val="3C88CB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4AAF-B315-9318-705B-CEE7110EC3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32963" y="444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F72CC-7884-5B43-BD4A-91C85B66A5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23300" y="4445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7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2C39-A468-550C-A3C3-DA27C877FBF3}"/>
              </a:ext>
            </a:extLst>
          </p:cNvPr>
          <p:cNvSpPr/>
          <p:nvPr userDrawn="1"/>
        </p:nvSpPr>
        <p:spPr>
          <a:xfrm>
            <a:off x="7786013" y="231253"/>
            <a:ext cx="3308350" cy="400050"/>
          </a:xfrm>
          <a:prstGeom prst="roundRect">
            <a:avLst>
              <a:gd name="adj" fmla="val 50000"/>
            </a:avLst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62596-9388-434F-6820-98B6994A8E95}"/>
              </a:ext>
            </a:extLst>
          </p:cNvPr>
          <p:cNvSpPr txBox="1"/>
          <p:nvPr userDrawn="1"/>
        </p:nvSpPr>
        <p:spPr>
          <a:xfrm>
            <a:off x="7906663" y="246612"/>
            <a:ext cx="3022600" cy="369332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3C88CB"/>
                </a:solidFill>
                <a:latin typeface="Aptos" panose="020B0004020202020204" pitchFamily="34" charset="0"/>
              </a:rPr>
              <a:t>Online </a:t>
            </a:r>
            <a:endParaRPr lang="en-IE" b="1" dirty="0">
              <a:solidFill>
                <a:srgbClr val="3C88CB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1CB-3935-E8D9-5F59-537414054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A1E60-E306-F938-2823-665294DEED5A}"/>
              </a:ext>
            </a:extLst>
          </p:cNvPr>
          <p:cNvSpPr/>
          <p:nvPr userDrawn="1"/>
        </p:nvSpPr>
        <p:spPr>
          <a:xfrm>
            <a:off x="11253692" y="94476"/>
            <a:ext cx="811614" cy="795337"/>
          </a:xfrm>
          <a:prstGeom prst="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289D2A-786E-E3A8-E926-20D8FA78D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108" y="165567"/>
            <a:ext cx="507305" cy="546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E5C19D-197E-651E-F21E-BCB835E3B5C2}"/>
              </a:ext>
            </a:extLst>
          </p:cNvPr>
          <p:cNvSpPr txBox="1"/>
          <p:nvPr userDrawn="1"/>
        </p:nvSpPr>
        <p:spPr>
          <a:xfrm>
            <a:off x="11413311" y="68975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700" b="1" dirty="0">
                <a:solidFill>
                  <a:schemeClr val="bg1"/>
                </a:solidFill>
              </a:rPr>
              <a:t>Activity</a:t>
            </a:r>
            <a:endParaRPr lang="en-IE" sz="7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1CB-3935-E8D9-5F59-537414054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56BD0D-C354-8D6D-022B-F64C3BDDFF7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09800" y="398462"/>
            <a:ext cx="9747250" cy="46038"/>
          </a:xfrm>
          <a:prstGeom prst="line">
            <a:avLst/>
          </a:prstGeom>
          <a:ln>
            <a:solidFill>
              <a:srgbClr val="3C88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29353F-0AAF-AB2A-37A9-088C7246EE47}"/>
              </a:ext>
            </a:extLst>
          </p:cNvPr>
          <p:cNvGrpSpPr/>
          <p:nvPr userDrawn="1"/>
        </p:nvGrpSpPr>
        <p:grpSpPr>
          <a:xfrm>
            <a:off x="11192851" y="128006"/>
            <a:ext cx="811614" cy="795337"/>
            <a:chOff x="11253692" y="94476"/>
            <a:chExt cx="811614" cy="795337"/>
          </a:xfrm>
          <a:solidFill>
            <a:srgbClr val="FFDB0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6FE195-4F79-2FD2-1D5F-B1F91DB2C0DF}"/>
                </a:ext>
              </a:extLst>
            </p:cNvPr>
            <p:cNvSpPr/>
            <p:nvPr userDrawn="1"/>
          </p:nvSpPr>
          <p:spPr>
            <a:xfrm>
              <a:off x="11253692" y="94476"/>
              <a:ext cx="811614" cy="795337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7" name="Picture 2" descr="C:\Users\gordon\Desktop\Lesson Plan Design\Icons For PowerPoints\discuss-white.png">
              <a:extLst>
                <a:ext uri="{FF2B5EF4-FFF2-40B4-BE49-F238E27FC236}">
                  <a16:creationId xmlns:a16="http://schemas.microsoft.com/office/drawing/2014/main" id="{65CB303A-C480-90D6-A4F9-1B333DA2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3794" y="175102"/>
              <a:ext cx="690671" cy="669913"/>
            </a:xfrm>
            <a:prstGeom prst="rect">
              <a:avLst/>
            </a:prstGeom>
            <a:grpFill/>
            <a:ln>
              <a:solidFill>
                <a:srgbClr val="3C88CB"/>
              </a:solidFill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3982C42-635C-CAF9-BA82-F4EF2DE3B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535" y="128006"/>
            <a:ext cx="2418230" cy="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and white logo&#10;&#10;AI-generated content may be incorrect.">
            <a:extLst>
              <a:ext uri="{FF2B5EF4-FFF2-40B4-BE49-F238E27FC236}">
                <a16:creationId xmlns:a16="http://schemas.microsoft.com/office/drawing/2014/main" id="{2CF06883-7D2D-58B8-78C7-983F9D7A76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6383091"/>
            <a:ext cx="1016430" cy="4329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1A80F0-8AFE-01AE-DE02-CBEBFDD08161}"/>
              </a:ext>
            </a:extLst>
          </p:cNvPr>
          <p:cNvSpPr txBox="1"/>
          <p:nvPr userDrawn="1"/>
        </p:nvSpPr>
        <p:spPr>
          <a:xfrm>
            <a:off x="3692525" y="6442854"/>
            <a:ext cx="480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chemeClr val="bg1"/>
                </a:solidFill>
              </a:rPr>
              <a:t>Section 2 – </a:t>
            </a:r>
            <a:r>
              <a:rPr lang="en-GB" sz="1400" b="1" dirty="0">
                <a:solidFill>
                  <a:schemeClr val="bg1"/>
                </a:solidFill>
              </a:rPr>
              <a:t>Self-Assessment</a:t>
            </a:r>
            <a:endParaRPr lang="en-IE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4D2D0-A6CC-4CB5-6148-6F4E229AD35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FA480-5695-C290-4177-6091B16CF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IE"/>
              <a:t>Section 1: Understanding and developing yourself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400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5" r:id="rId7"/>
    <p:sldLayoutId id="2147483664" r:id="rId8"/>
    <p:sldLayoutId id="2147483662" r:id="rId9"/>
    <p:sldLayoutId id="2147483651" r:id="rId10"/>
    <p:sldLayoutId id="21474836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pngall.com/mouse-cursor-click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ouse-cursor-click-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mouse-cursor-click-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hyperlink" Target="http://www.pngall.com/mouse-cursor-click-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video" Target="https://www.youtube.com/embed/32TPd6gKp2A?feature=oembed" TargetMode="External"/><Relationship Id="rId7" Type="http://schemas.openxmlformats.org/officeDocument/2006/relationships/image" Target="../media/image39.jpeg"/><Relationship Id="rId2" Type="http://schemas.openxmlformats.org/officeDocument/2006/relationships/video" Target="https://www.youtube.com/embed/X3mvnABo8m8?feature=oembed" TargetMode="Externa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video" Target="https://www.youtube.com/embed/4sZdcB6bjI8?feature=oembed" TargetMode="External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2EdujrM0vA?feature=oembed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05992-23BB-8745-1B6E-CFE10CB4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253284">
            <a:off x="10204324" y="356721"/>
            <a:ext cx="628448" cy="648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5B25CF-FB10-72E2-8C6B-C4328ECE2E6A}"/>
              </a:ext>
            </a:extLst>
          </p:cNvPr>
          <p:cNvSpPr txBox="1"/>
          <p:nvPr/>
        </p:nvSpPr>
        <p:spPr>
          <a:xfrm>
            <a:off x="2507811" y="2373662"/>
            <a:ext cx="60021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i="1" dirty="0">
                <a:solidFill>
                  <a:srgbClr val="0070C0"/>
                </a:solidFill>
                <a:latin typeface="Montserrat" pitchFamily="2" charset="77"/>
                <a:ea typeface="Kozuka Gothic Pro H" panose="020B0800000000000000" pitchFamily="34" charset="-128"/>
              </a:rPr>
              <a:t>                                   Definition</a:t>
            </a:r>
          </a:p>
          <a:p>
            <a:endParaRPr lang="en-IE" b="1" i="1" dirty="0">
              <a:latin typeface="Montserrat" pitchFamily="2" charset="77"/>
              <a:ea typeface="Kozuka Gothic Pro H" panose="020B0800000000000000" pitchFamily="34" charset="-128"/>
            </a:endParaRPr>
          </a:p>
          <a:p>
            <a:pPr algn="ctr"/>
            <a:r>
              <a:rPr lang="en-IE" sz="1800" b="1" i="1" dirty="0">
                <a:latin typeface="Montserrat" pitchFamily="2" charset="77"/>
                <a:ea typeface="Kozuka Gothic Pro H" panose="020B0800000000000000" pitchFamily="34" charset="-128"/>
              </a:rPr>
              <a:t>“Intelligence is the </a:t>
            </a:r>
            <a:r>
              <a:rPr lang="en-IE" sz="1800" b="1" i="1" dirty="0">
                <a:solidFill>
                  <a:srgbClr val="4CB944"/>
                </a:solidFill>
                <a:latin typeface="Montserrat" pitchFamily="2" charset="77"/>
                <a:ea typeface="Kozuka Gothic Pro H" panose="020B0800000000000000" pitchFamily="34" charset="-128"/>
              </a:rPr>
              <a:t>ability to learn </a:t>
            </a:r>
            <a:r>
              <a:rPr lang="en-IE" sz="1800" b="1" i="1" dirty="0">
                <a:latin typeface="Montserrat" pitchFamily="2" charset="77"/>
                <a:ea typeface="Kozuka Gothic Pro H" panose="020B0800000000000000" pitchFamily="34" charset="-128"/>
              </a:rPr>
              <a:t>from experience, </a:t>
            </a:r>
            <a:r>
              <a:rPr lang="en-IE" sz="1800" b="1" i="1" dirty="0">
                <a:solidFill>
                  <a:srgbClr val="4CB944"/>
                </a:solidFill>
                <a:latin typeface="Montserrat" pitchFamily="2" charset="77"/>
                <a:ea typeface="Kozuka Gothic Pro H" panose="020B0800000000000000" pitchFamily="34" charset="-128"/>
              </a:rPr>
              <a:t>solve problems</a:t>
            </a:r>
            <a:r>
              <a:rPr lang="en-IE" sz="1800" b="1" i="1" dirty="0">
                <a:latin typeface="Montserrat" pitchFamily="2" charset="77"/>
                <a:ea typeface="Kozuka Gothic Pro H" panose="020B0800000000000000" pitchFamily="34" charset="-128"/>
              </a:rPr>
              <a:t>, and use our knowledge to </a:t>
            </a:r>
            <a:r>
              <a:rPr lang="en-IE" sz="1800" b="1" i="1" dirty="0">
                <a:solidFill>
                  <a:srgbClr val="4CB944"/>
                </a:solidFill>
                <a:latin typeface="Montserrat" pitchFamily="2" charset="77"/>
                <a:ea typeface="Kozuka Gothic Pro H" panose="020B0800000000000000" pitchFamily="34" charset="-128"/>
              </a:rPr>
              <a:t>adapt</a:t>
            </a:r>
            <a:r>
              <a:rPr lang="en-IE" sz="1800" b="1" i="1" dirty="0">
                <a:latin typeface="Montserrat" pitchFamily="2" charset="77"/>
                <a:ea typeface="Kozuka Gothic Pro H" panose="020B0800000000000000" pitchFamily="34" charset="-128"/>
              </a:rPr>
              <a:t> to new situations”</a:t>
            </a:r>
            <a:endParaRPr lang="en-IE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A6CF04-0E8C-3F08-6E77-A3D31D2F02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t="15592" r="27088" b="15754"/>
          <a:stretch/>
        </p:blipFill>
        <p:spPr>
          <a:xfrm>
            <a:off x="8598265" y="2043437"/>
            <a:ext cx="3335171" cy="27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02ECD-D6F0-E672-16E7-3783654ED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C4794C-16A0-19A4-4C33-91CA2F4AF2F6}"/>
              </a:ext>
            </a:extLst>
          </p:cNvPr>
          <p:cNvSpPr txBox="1"/>
          <p:nvPr/>
        </p:nvSpPr>
        <p:spPr>
          <a:xfrm>
            <a:off x="693866" y="781701"/>
            <a:ext cx="4996611" cy="1508105"/>
          </a:xfrm>
          <a:prstGeom prst="rect">
            <a:avLst/>
          </a:prstGeom>
          <a:solidFill>
            <a:srgbClr val="5EEAD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4.</a:t>
            </a:r>
            <a:r>
              <a:rPr lang="en-IE" sz="2000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Bodily-Kinaesthetic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with Activities – ‘Body Smart’</a:t>
            </a:r>
          </a:p>
          <a:p>
            <a:pPr algn="ctr"/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Bodily-Kinaesthetic people have excellent coordination, dexterity and motor skills.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6189B-5735-2DE5-A8D8-C70A8E4B58C6}"/>
              </a:ext>
            </a:extLst>
          </p:cNvPr>
          <p:cNvSpPr txBox="1"/>
          <p:nvPr/>
        </p:nvSpPr>
        <p:spPr>
          <a:xfrm>
            <a:off x="286550" y="2662192"/>
            <a:ext cx="4919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sz="1800" dirty="0">
                <a:latin typeface="Aptos" panose="020B0004020202020204" pitchFamily="34" charset="0"/>
              </a:rPr>
              <a:t>This intelligence involves a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sense of timing and the perfection of skills such as hand-eye coordinatio</a:t>
            </a:r>
            <a:r>
              <a:rPr lang="en-IE" sz="1800" dirty="0">
                <a:latin typeface="Aptos" panose="020B0004020202020204" pitchFamily="34" charset="0"/>
              </a:rPr>
              <a:t>n. Athletes, dancers, surgeons, and craftspeople exhibit well-developed bodily-kinaesthetic intelligence.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r>
              <a:rPr lang="en-IE" sz="1800" dirty="0">
                <a:latin typeface="Aptos" panose="020B0004020202020204" pitchFamily="34" charset="0"/>
              </a:rPr>
              <a:t>Young adults with this intelligence usually enjoy </a:t>
            </a:r>
            <a:r>
              <a:rPr lang="en-IE" dirty="0">
                <a:latin typeface="Aptos" panose="020B0004020202020204" pitchFamily="34" charset="0"/>
              </a:rPr>
              <a:t>playing sports</a:t>
            </a:r>
            <a:r>
              <a:rPr lang="en-IE" sz="1800" dirty="0">
                <a:latin typeface="Aptos" panose="020B0004020202020204" pitchFamily="34" charset="0"/>
              </a:rPr>
              <a:t>, dancing, making things, crafts</a:t>
            </a:r>
            <a:r>
              <a:rPr lang="en-IE" dirty="0">
                <a:latin typeface="Aptos" panose="020B0004020202020204" pitchFamily="34" charset="0"/>
              </a:rPr>
              <a:t> and</a:t>
            </a:r>
            <a:r>
              <a:rPr lang="en-IE" sz="1800" dirty="0">
                <a:latin typeface="Aptos" panose="020B0004020202020204" pitchFamily="34" charset="0"/>
              </a:rPr>
              <a:t> fashion.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40A37-BFE4-13E7-ED00-3142D01A72DC}"/>
              </a:ext>
            </a:extLst>
          </p:cNvPr>
          <p:cNvSpPr txBox="1"/>
          <p:nvPr/>
        </p:nvSpPr>
        <p:spPr>
          <a:xfrm>
            <a:off x="6730235" y="418234"/>
            <a:ext cx="5682066" cy="38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sz="18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Physical 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Dancer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Craftsperson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Physical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E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ducation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T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Athlete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Football Player</a:t>
            </a:r>
            <a:endParaRPr lang="en-IE" sz="18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ptos" panose="020B0004020202020204" pitchFamily="34" charset="0"/>
            </a:endParaRPr>
          </a:p>
          <a:p>
            <a:r>
              <a:rPr lang="en-IE" sz="1800" b="1" dirty="0">
                <a:latin typeface="Aptos" panose="020B0004020202020204" pitchFamily="34" charset="0"/>
              </a:rPr>
              <a:t>Famous People:</a:t>
            </a:r>
            <a:endParaRPr lang="en-IE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Michael Obafemi, Katie Taylor and Johnny </a:t>
            </a:r>
            <a:r>
              <a:rPr lang="en-IE" sz="1800" dirty="0">
                <a:latin typeface="Aptos" panose="020B0004020202020204" pitchFamily="34" charset="0"/>
              </a:rPr>
              <a:t>Sexton.</a:t>
            </a:r>
          </a:p>
          <a:p>
            <a:pPr>
              <a:lnSpc>
                <a:spcPct val="250000"/>
              </a:lnSpc>
            </a:pP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B73B4-5BFF-7447-1AAB-085C2CB7A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986257" y="3993765"/>
            <a:ext cx="2494686" cy="1871014"/>
          </a:xfrm>
          <a:prstGeom prst="ellipse">
            <a:avLst/>
          </a:prstGeom>
          <a:ln w="63500" cap="rnd">
            <a:solidFill>
              <a:srgbClr val="5EEAD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1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28B0-BA0C-3358-4721-0085E86ED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BBFE8-E373-06A6-DF59-509A5027A28B}"/>
              </a:ext>
            </a:extLst>
          </p:cNvPr>
          <p:cNvSpPr txBox="1"/>
          <p:nvPr/>
        </p:nvSpPr>
        <p:spPr>
          <a:xfrm>
            <a:off x="843291" y="783923"/>
            <a:ext cx="4564014" cy="1508105"/>
          </a:xfrm>
          <a:prstGeom prst="rect">
            <a:avLst/>
          </a:prstGeom>
          <a:solidFill>
            <a:srgbClr val="F9A8D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latin typeface="Aptos" panose="020B0004020202020204" pitchFamily="34" charset="0"/>
              </a:rPr>
              <a:t>5.</a:t>
            </a:r>
            <a:r>
              <a:rPr lang="en-IE" sz="2000" b="1" baseline="0" dirty="0">
                <a:latin typeface="Aptos" panose="020B0004020202020204" pitchFamily="34" charset="0"/>
              </a:rPr>
              <a:t> </a:t>
            </a:r>
            <a:r>
              <a:rPr lang="en-IE" sz="2000" b="1" dirty="0">
                <a:latin typeface="Aptos" panose="020B0004020202020204" pitchFamily="34" charset="0"/>
              </a:rPr>
              <a:t>Spatial-Visual</a:t>
            </a:r>
          </a:p>
          <a:p>
            <a:pPr algn="ctr"/>
            <a:r>
              <a:rPr lang="en-IE" dirty="0">
                <a:latin typeface="Aptos" panose="020B0004020202020204" pitchFamily="34" charset="0"/>
              </a:rPr>
              <a:t>Good with Art and Design – ‘Design Smart’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Spatial intelligence is the ability to think artistically and in three dimensions.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F3E8C-9240-3CC7-96B5-BD226EDEA207}"/>
              </a:ext>
            </a:extLst>
          </p:cNvPr>
          <p:cNvSpPr txBox="1"/>
          <p:nvPr/>
        </p:nvSpPr>
        <p:spPr>
          <a:xfrm>
            <a:off x="431405" y="2528321"/>
            <a:ext cx="5199849" cy="30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sz="1800" dirty="0">
                <a:latin typeface="Aptos" panose="020B0004020202020204" pitchFamily="34" charset="0"/>
              </a:rPr>
              <a:t>To have these skills means that you have the ability to interpret images and shapes,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possess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graphic and artistic skills</a:t>
            </a:r>
            <a:r>
              <a:rPr lang="en-IE" sz="1800" dirty="0">
                <a:latin typeface="Aptos" panose="020B0004020202020204" pitchFamily="34" charset="0"/>
              </a:rPr>
              <a:t>, and an active imagination. 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r>
              <a:rPr lang="en-IE" sz="1800" dirty="0">
                <a:latin typeface="Aptos" panose="020B0004020202020204" pitchFamily="34" charset="0"/>
              </a:rPr>
              <a:t>Young adults with this kind of intelligence may be fascinated with mazes or jigsaw puzzles and spend their free time doing activities such as drawing or repairing machinery.</a:t>
            </a:r>
            <a:endParaRPr lang="en-IE" sz="1100" dirty="0">
              <a:latin typeface="Aptos" panose="020B0004020202020204" pitchFamily="34" charset="0"/>
            </a:endParaRPr>
          </a:p>
          <a:p>
            <a:pPr>
              <a:lnSpc>
                <a:spcPct val="250000"/>
              </a:lnSpc>
            </a:pP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96F3E-2E3A-E932-9494-2B644DEAB7D4}"/>
              </a:ext>
            </a:extLst>
          </p:cNvPr>
          <p:cNvSpPr txBox="1"/>
          <p:nvPr/>
        </p:nvSpPr>
        <p:spPr>
          <a:xfrm>
            <a:off x="6778868" y="421784"/>
            <a:ext cx="5343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sz="18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Surveyor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Architect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Urban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Photographer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Art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T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Fine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Sculptor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sz="1800" b="1" dirty="0">
                <a:latin typeface="Aptos" panose="020B0004020202020204" pitchFamily="34" charset="0"/>
              </a:rPr>
              <a:t>Famous People:</a:t>
            </a:r>
          </a:p>
          <a:p>
            <a:r>
              <a:rPr lang="en-IE" dirty="0">
                <a:latin typeface="Aptos" panose="020B0004020202020204" pitchFamily="34" charset="0"/>
              </a:rPr>
              <a:t>Frida Kahlo, </a:t>
            </a:r>
            <a:r>
              <a:rPr lang="en-IE" sz="1800" dirty="0">
                <a:latin typeface="Aptos" panose="020B0004020202020204" pitchFamily="34" charset="0"/>
              </a:rPr>
              <a:t>Leonardo da Vinci a</a:t>
            </a:r>
            <a:r>
              <a:rPr lang="en-IE" dirty="0">
                <a:latin typeface="Aptos" panose="020B0004020202020204" pitchFamily="34" charset="0"/>
              </a:rPr>
              <a:t>nd Dermot Bannon.</a:t>
            </a: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967B6-1786-E0AB-13E8-6FB85E2DB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8" b="20788"/>
          <a:stretch/>
        </p:blipFill>
        <p:spPr>
          <a:xfrm>
            <a:off x="7922645" y="4047839"/>
            <a:ext cx="2869411" cy="2152058"/>
          </a:xfrm>
          <a:prstGeom prst="ellipse">
            <a:avLst/>
          </a:prstGeom>
          <a:ln w="63500" cap="rnd">
            <a:solidFill>
              <a:srgbClr val="F9A8D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4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88FD-4D56-9D1D-F4A0-C7560938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622769-B6D1-CF2C-A76A-DD5EAF246D0E}"/>
              </a:ext>
            </a:extLst>
          </p:cNvPr>
          <p:cNvSpPr txBox="1"/>
          <p:nvPr/>
        </p:nvSpPr>
        <p:spPr>
          <a:xfrm>
            <a:off x="612476" y="690730"/>
            <a:ext cx="4520840" cy="1785104"/>
          </a:xfrm>
          <a:prstGeom prst="rect">
            <a:avLst/>
          </a:prstGeom>
          <a:solidFill>
            <a:srgbClr val="FDBA7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6.</a:t>
            </a:r>
            <a:r>
              <a:rPr lang="en-IE" sz="2000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Interpersonal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with Communication – ‘People Smart‘</a:t>
            </a:r>
          </a:p>
          <a:p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Interpersonal intelligence is the ability to understand and interact very well with others.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46977-85B8-5288-128B-7F58E811CA92}"/>
              </a:ext>
            </a:extLst>
          </p:cNvPr>
          <p:cNvSpPr txBox="1"/>
          <p:nvPr/>
        </p:nvSpPr>
        <p:spPr>
          <a:xfrm>
            <a:off x="268835" y="3087811"/>
            <a:ext cx="5175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sz="1800" dirty="0">
                <a:latin typeface="Aptos" panose="020B0004020202020204" pitchFamily="34" charset="0"/>
              </a:rPr>
              <a:t>It involves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excellent verbal and non-verbal communication skills</a:t>
            </a:r>
            <a:r>
              <a:rPr lang="en-IE" sz="1800" dirty="0">
                <a:latin typeface="Aptos" panose="020B0004020202020204" pitchFamily="34" charset="0"/>
              </a:rPr>
              <a:t>, as well as being sensitive to the moods and temperaments of others. </a:t>
            </a:r>
          </a:p>
          <a:p>
            <a:endParaRPr lang="en-IE" sz="1800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Those</a:t>
            </a:r>
            <a:r>
              <a:rPr lang="en-IE" sz="1800" dirty="0">
                <a:latin typeface="Aptos" panose="020B0004020202020204" pitchFamily="34" charset="0"/>
              </a:rPr>
              <a:t> with this kind of intelligence may be extroverted. </a:t>
            </a:r>
            <a:r>
              <a:rPr lang="en-IE" dirty="0">
                <a:latin typeface="Aptos" panose="020B0004020202020204" pitchFamily="34" charset="0"/>
              </a:rPr>
              <a:t>They </a:t>
            </a:r>
            <a:r>
              <a:rPr lang="en-IE" sz="1800" dirty="0">
                <a:latin typeface="Aptos" panose="020B0004020202020204" pitchFamily="34" charset="0"/>
              </a:rPr>
              <a:t>are leaders </a:t>
            </a:r>
            <a:r>
              <a:rPr lang="en-IE" dirty="0">
                <a:latin typeface="Aptos" panose="020B0004020202020204" pitchFamily="34" charset="0"/>
              </a:rPr>
              <a:t>and are comfortable in social situations. </a:t>
            </a:r>
            <a:endParaRPr lang="en-IE" sz="18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69D77-6308-89D6-A650-8E32233FD66E}"/>
              </a:ext>
            </a:extLst>
          </p:cNvPr>
          <p:cNvSpPr txBox="1"/>
          <p:nvPr/>
        </p:nvSpPr>
        <p:spPr>
          <a:xfrm>
            <a:off x="6747652" y="454566"/>
            <a:ext cx="537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sz="18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School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Personnel Worker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Politician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Counsellor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Psychologist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Nurse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sz="1800" b="1" dirty="0">
                <a:latin typeface="Aptos" panose="020B0004020202020204" pitchFamily="34" charset="0"/>
              </a:rPr>
              <a:t>Famous People:</a:t>
            </a:r>
          </a:p>
          <a:p>
            <a:r>
              <a:rPr lang="en-IE" sz="1800" dirty="0">
                <a:latin typeface="Aptos" panose="020B0004020202020204" pitchFamily="34" charset="0"/>
              </a:rPr>
              <a:t>The 2 Johnnies, Mary Robinson and Barack Obam</a:t>
            </a:r>
            <a:r>
              <a:rPr lang="en-IE" dirty="0">
                <a:latin typeface="Aptos" panose="020B0004020202020204" pitchFamily="34" charset="0"/>
              </a:rPr>
              <a:t>a.</a:t>
            </a: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9E373-8A7D-68F0-ED58-7E833C83D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819417" y="3979773"/>
            <a:ext cx="2869411" cy="2152058"/>
          </a:xfrm>
          <a:prstGeom prst="ellipse">
            <a:avLst/>
          </a:prstGeom>
          <a:ln w="63500" cap="rnd">
            <a:solidFill>
              <a:srgbClr val="FDBA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7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3D2E-0352-D80F-AC05-3D5184E4C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3D53D9-BB7F-6224-45EC-6FC1AED187D0}"/>
              </a:ext>
            </a:extLst>
          </p:cNvPr>
          <p:cNvSpPr txBox="1"/>
          <p:nvPr/>
        </p:nvSpPr>
        <p:spPr>
          <a:xfrm>
            <a:off x="593589" y="650212"/>
            <a:ext cx="5182521" cy="1785104"/>
          </a:xfrm>
          <a:prstGeom prst="rect">
            <a:avLst/>
          </a:prstGeom>
          <a:solidFill>
            <a:srgbClr val="7DD3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7.</a:t>
            </a:r>
            <a:r>
              <a:rPr lang="en-IE" sz="2000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Intrapersonal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at Self-Reflection – ‘Self Smart’ </a:t>
            </a:r>
          </a:p>
          <a:p>
            <a:pPr algn="ctr"/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Intrapersonal intelligence is the capacity to understand yourself; your thoughts and feelings, and to use this knowledge to guide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2B7D3-8916-F1BC-DB4E-C470D4DE96D4}"/>
              </a:ext>
            </a:extLst>
          </p:cNvPr>
          <p:cNvSpPr txBox="1"/>
          <p:nvPr/>
        </p:nvSpPr>
        <p:spPr>
          <a:xfrm>
            <a:off x="349345" y="2827868"/>
            <a:ext cx="5182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sz="1800" dirty="0">
                <a:latin typeface="Aptos" panose="020B0004020202020204" pitchFamily="34" charset="0"/>
              </a:rPr>
              <a:t>People with intrapersonal intelligence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know themselves well. </a:t>
            </a:r>
            <a:r>
              <a:rPr lang="en-IE" sz="1800" dirty="0">
                <a:latin typeface="Aptos" panose="020B0004020202020204" pitchFamily="34" charset="0"/>
              </a:rPr>
              <a:t>They are tuned into their dreams, goals, moods, strengths and limitations. 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People</a:t>
            </a:r>
            <a:r>
              <a:rPr lang="en-IE" sz="1800" dirty="0">
                <a:latin typeface="Aptos" panose="020B0004020202020204" pitchFamily="34" charset="0"/>
              </a:rPr>
              <a:t> with this kind of intelligence may be introverted. They are very </a:t>
            </a: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aware of their own feelings</a:t>
            </a:r>
            <a:r>
              <a:rPr lang="en-IE" sz="1800" dirty="0">
                <a:latin typeface="Aptos" panose="020B0004020202020204" pitchFamily="34" charset="0"/>
              </a:rPr>
              <a:t>, are self-motivated and make decisions based on what is right for them.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BA32A-DA47-1FEC-90C4-BB5F474DFEA3}"/>
              </a:ext>
            </a:extLst>
          </p:cNvPr>
          <p:cNvSpPr txBox="1"/>
          <p:nvPr/>
        </p:nvSpPr>
        <p:spPr>
          <a:xfrm>
            <a:off x="6916717" y="650212"/>
            <a:ext cx="4681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sz="18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Psychologist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Member of the Clergy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Psychologist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Therapist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Counsellor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Theologian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Entrepreneur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sz="1800" b="1" dirty="0">
                <a:latin typeface="Aptos" panose="020B0004020202020204" pitchFamily="34" charset="0"/>
              </a:rPr>
              <a:t>Famous People:</a:t>
            </a:r>
          </a:p>
          <a:p>
            <a:r>
              <a:rPr lang="en-IE" dirty="0">
                <a:latin typeface="Aptos" panose="020B0004020202020204" pitchFamily="34" charset="0"/>
              </a:rPr>
              <a:t>Emma Watson, Gandhi, </a:t>
            </a:r>
            <a:r>
              <a:rPr lang="en-IE" sz="1800" dirty="0">
                <a:latin typeface="Aptos" panose="020B0004020202020204" pitchFamily="34" charset="0"/>
              </a:rPr>
              <a:t>and Anne Frank.</a:t>
            </a: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AB31B-5185-C18F-5B33-0E5C40611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>
          <a:xfrm>
            <a:off x="7810710" y="4259029"/>
            <a:ext cx="2817030" cy="2112772"/>
          </a:xfrm>
          <a:prstGeom prst="ellipse">
            <a:avLst/>
          </a:prstGeom>
          <a:ln w="63500" cap="rnd">
            <a:solidFill>
              <a:srgbClr val="7DD3F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C6C1-21FB-1E38-5C6B-2A61A6CC2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90CF53-0676-0A9D-D914-F795A6F94EF9}"/>
              </a:ext>
            </a:extLst>
          </p:cNvPr>
          <p:cNvSpPr txBox="1"/>
          <p:nvPr/>
        </p:nvSpPr>
        <p:spPr>
          <a:xfrm>
            <a:off x="758606" y="633742"/>
            <a:ext cx="4689696" cy="1785104"/>
          </a:xfrm>
          <a:prstGeom prst="rect">
            <a:avLst/>
          </a:prstGeom>
          <a:solidFill>
            <a:srgbClr val="BEF26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8.</a:t>
            </a:r>
            <a:r>
              <a:rPr lang="en-IE" sz="2000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Naturalistic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with Understanding Natural World – ‘Nature Smart’</a:t>
            </a:r>
          </a:p>
          <a:p>
            <a:pPr algn="ctr"/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The Naturalist is sensitive towards nature and the world around them.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1E08A-F2A3-BDAE-F6C4-7A686F58EC00}"/>
              </a:ext>
            </a:extLst>
          </p:cNvPr>
          <p:cNvSpPr txBox="1"/>
          <p:nvPr/>
        </p:nvSpPr>
        <p:spPr>
          <a:xfrm>
            <a:off x="465309" y="2657092"/>
            <a:ext cx="5319855" cy="30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dirty="0">
                <a:latin typeface="Aptos" panose="020B0004020202020204" pitchFamily="34" charset="0"/>
              </a:rPr>
              <a:t>People with this intelligence have the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ability to observe patterns in nature, have a love of being outdoors </a:t>
            </a:r>
            <a:r>
              <a:rPr lang="en-IE" dirty="0">
                <a:latin typeface="Aptos" panose="020B0004020202020204" pitchFamily="34" charset="0"/>
              </a:rPr>
              <a:t>and are very interested in protecting the environment. 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People with this intelligence usually enjoy camping, gardening, hiking, exploring the outdoors and caring for the world around them. </a:t>
            </a:r>
          </a:p>
          <a:p>
            <a:pPr>
              <a:lnSpc>
                <a:spcPct val="250000"/>
              </a:lnSpc>
            </a:pP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1AC39-542F-4F6D-01DC-776E36BC2CB4}"/>
              </a:ext>
            </a:extLst>
          </p:cNvPr>
          <p:cNvSpPr txBox="1"/>
          <p:nvPr/>
        </p:nvSpPr>
        <p:spPr>
          <a:xfrm>
            <a:off x="6240856" y="440314"/>
            <a:ext cx="6095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sz="18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Astronomer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Botanist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Vet</a:t>
            </a:r>
            <a:endParaRPr lang="en-IE" sz="1800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Climate Activist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Gardener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Farmer</a:t>
            </a:r>
            <a:endParaRPr lang="en-IE" b="1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Zoologist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sz="1800" b="1" dirty="0">
                <a:latin typeface="Aptos" panose="020B0004020202020204" pitchFamily="34" charset="0"/>
              </a:rPr>
              <a:t>Famous People:</a:t>
            </a:r>
          </a:p>
          <a:p>
            <a:r>
              <a:rPr lang="en-IE" dirty="0">
                <a:latin typeface="Aptos" panose="020B0004020202020204" pitchFamily="34" charset="0"/>
              </a:rPr>
              <a:t>Greta Thunberg, David Attenborough and </a:t>
            </a:r>
            <a:r>
              <a:rPr lang="en-IE" sz="1800" dirty="0">
                <a:latin typeface="Aptos" panose="020B0004020202020204" pitchFamily="34" charset="0"/>
              </a:rPr>
              <a:t>Jane Goodall.</a:t>
            </a: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710C3-677B-97AF-83D3-228DC7DC1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921768" y="4176610"/>
            <a:ext cx="2482734" cy="1862050"/>
          </a:xfrm>
          <a:prstGeom prst="ellipse">
            <a:avLst/>
          </a:prstGeom>
          <a:ln w="63500" cap="rnd">
            <a:solidFill>
              <a:srgbClr val="BEF26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0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8A34B6-E6B9-BFA3-BD49-644AE97BB055}"/>
              </a:ext>
            </a:extLst>
          </p:cNvPr>
          <p:cNvSpPr txBox="1"/>
          <p:nvPr/>
        </p:nvSpPr>
        <p:spPr>
          <a:xfrm>
            <a:off x="0" y="1661088"/>
            <a:ext cx="62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Step 1: </a:t>
            </a:r>
            <a:r>
              <a:rPr lang="en-IE" b="1" dirty="0"/>
              <a:t>Click on the Multiple Intelligences app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912B1-6A00-5AAE-8FA5-78F7F1D58682}"/>
              </a:ext>
            </a:extLst>
          </p:cNvPr>
          <p:cNvSpPr txBox="1"/>
          <p:nvPr/>
        </p:nvSpPr>
        <p:spPr>
          <a:xfrm>
            <a:off x="5404989" y="1633773"/>
            <a:ext cx="576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Step 2: </a:t>
            </a:r>
            <a:r>
              <a:rPr lang="en-IE" b="1" dirty="0"/>
              <a:t>Go through the Quiz by clicking on the answer that describes you best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4E359-4877-4EBB-A5C5-49FACB1C1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158009">
            <a:off x="8324752" y="1932429"/>
            <a:ext cx="611496" cy="541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54ED81-F891-C4B8-C6E3-79F08BB0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341262">
            <a:off x="4007851" y="3794968"/>
            <a:ext cx="611496" cy="541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08536-CC63-FB63-3606-B18FD69AE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4" y="2280643"/>
            <a:ext cx="4724400" cy="1495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F2A54D-EC2D-8719-0370-9A85C2DCD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60" y="2687826"/>
            <a:ext cx="6934140" cy="21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8AEB-817B-CA41-D3FD-B19A9615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FCC182-D6B3-C48A-016B-B5F2F4BA8258}"/>
              </a:ext>
            </a:extLst>
          </p:cNvPr>
          <p:cNvSpPr txBox="1"/>
          <p:nvPr/>
        </p:nvSpPr>
        <p:spPr>
          <a:xfrm>
            <a:off x="416459" y="638793"/>
            <a:ext cx="10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b="1" dirty="0">
                <a:solidFill>
                  <a:srgbClr val="0070C0"/>
                </a:solidFill>
                <a:latin typeface="Aptos" panose="02110004020202020204"/>
              </a:rPr>
              <a:t>At the end of the on-line questionnaire you will find out your Top MI Type is. You will see a graph and </a:t>
            </a:r>
            <a:r>
              <a:rPr lang="en-IE" sz="1600" b="1" dirty="0">
                <a:solidFill>
                  <a:srgbClr val="0070C0"/>
                </a:solidFill>
                <a:highlight>
                  <a:srgbClr val="FFFF00"/>
                </a:highlight>
                <a:latin typeface="Aptos" panose="02110004020202020204"/>
              </a:rPr>
              <a:t>can print or save a PDF report.</a:t>
            </a: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33392-55D4-AD5C-C5DA-431A6386A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668418">
            <a:off x="638709" y="5290428"/>
            <a:ext cx="782933" cy="807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B2BDEB-3A86-41D0-BC1A-CC54D090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732642">
            <a:off x="9976142" y="850454"/>
            <a:ext cx="548047" cy="565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9086C-3358-6035-7880-0D7D08AAD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3" y="1647731"/>
            <a:ext cx="7628216" cy="3747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A61F2-F2E5-C540-BB68-A90E1095B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435" y="1941571"/>
            <a:ext cx="2854376" cy="35726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5CC4F-E35E-963D-864D-A2BD7C496365}"/>
              </a:ext>
            </a:extLst>
          </p:cNvPr>
          <p:cNvCxnSpPr>
            <a:cxnSpLocks/>
          </p:cNvCxnSpPr>
          <p:nvPr/>
        </p:nvCxnSpPr>
        <p:spPr>
          <a:xfrm>
            <a:off x="8547686" y="1343825"/>
            <a:ext cx="0" cy="47582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96A35E-2326-2BCA-794A-7B87040E44FE}"/>
              </a:ext>
            </a:extLst>
          </p:cNvPr>
          <p:cNvCxnSpPr>
            <a:cxnSpLocks/>
          </p:cNvCxnSpPr>
          <p:nvPr/>
        </p:nvCxnSpPr>
        <p:spPr>
          <a:xfrm>
            <a:off x="8547686" y="1343825"/>
            <a:ext cx="3644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0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C412-483C-1EB6-FCD6-1B058486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CB7E7-2AEC-D03E-2233-4B387BF88DDC}"/>
              </a:ext>
            </a:extLst>
          </p:cNvPr>
          <p:cNvSpPr txBox="1">
            <a:spLocks/>
          </p:cNvSpPr>
          <p:nvPr/>
        </p:nvSpPr>
        <p:spPr>
          <a:xfrm>
            <a:off x="313943" y="172934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7122A-D325-1E86-D75D-573F08B517C7}"/>
              </a:ext>
            </a:extLst>
          </p:cNvPr>
          <p:cNvSpPr/>
          <p:nvPr/>
        </p:nvSpPr>
        <p:spPr>
          <a:xfrm>
            <a:off x="2218099" y="719710"/>
            <a:ext cx="6509510" cy="646332"/>
          </a:xfrm>
          <a:prstGeom prst="roundRect">
            <a:avLst/>
          </a:prstGeom>
          <a:solidFill>
            <a:srgbClr val="FFDB00"/>
          </a:solidFill>
          <a:ln>
            <a:solidFill>
              <a:srgbClr val="3C88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5A5BD-0536-E735-EE88-B38E2D9E228A}"/>
              </a:ext>
            </a:extLst>
          </p:cNvPr>
          <p:cNvSpPr txBox="1"/>
          <p:nvPr/>
        </p:nvSpPr>
        <p:spPr>
          <a:xfrm>
            <a:off x="2390164" y="811153"/>
            <a:ext cx="6165380" cy="461665"/>
          </a:xfrm>
          <a:prstGeom prst="rect">
            <a:avLst/>
          </a:prstGeom>
          <a:solidFill>
            <a:srgbClr val="FFDB00"/>
          </a:solidFill>
          <a:ln>
            <a:solidFill>
              <a:srgbClr val="FFDB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C88CB"/>
                </a:solidFill>
              </a:rPr>
              <a:t>Exercise: Multiple Intelligences Reflection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4F0CAF-3D82-D948-418B-8C3D569AA71F}"/>
              </a:ext>
            </a:extLst>
          </p:cNvPr>
          <p:cNvSpPr txBox="1">
            <a:spLocks/>
          </p:cNvSpPr>
          <p:nvPr/>
        </p:nvSpPr>
        <p:spPr>
          <a:xfrm>
            <a:off x="1183595" y="1729342"/>
            <a:ext cx="1069446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9D0CC-C1E5-2AE6-5DBC-AA3B72EB9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2517123" flipV="1">
            <a:off x="1020531" y="2881605"/>
            <a:ext cx="683853" cy="705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EB826-BBE7-A924-3CFA-84CA74E2EEE7}"/>
              </a:ext>
            </a:extLst>
          </p:cNvPr>
          <p:cNvSpPr txBox="1"/>
          <p:nvPr/>
        </p:nvSpPr>
        <p:spPr>
          <a:xfrm>
            <a:off x="313943" y="1592881"/>
            <a:ext cx="1094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It is important to</a:t>
            </a:r>
            <a:r>
              <a:rPr lang="en-IE" b="1" dirty="0">
                <a:solidFill>
                  <a:srgbClr val="0070C0"/>
                </a:solidFill>
              </a:rPr>
              <a:t> include your thoughts and learning on your results </a:t>
            </a:r>
            <a:r>
              <a:rPr lang="en-IE" dirty="0"/>
              <a:t>and how these match to career areas: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19B82-1808-1249-FAB2-2F34074FA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8262"/>
            <a:ext cx="3518018" cy="534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6DBD4-FBE3-E9DC-1C00-EAE69FD6E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178">
            <a:off x="325632" y="2188409"/>
            <a:ext cx="3495675" cy="752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FA478-D895-4A83-67D2-1F1A02DE0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263" y="2098674"/>
            <a:ext cx="5794212" cy="4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FC1CE-EE0A-DD58-D549-5D14C9BC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DC4EB-54CF-A9FA-904F-C08179EEFE4C}"/>
              </a:ext>
            </a:extLst>
          </p:cNvPr>
          <p:cNvSpPr txBox="1"/>
          <p:nvPr/>
        </p:nvSpPr>
        <p:spPr>
          <a:xfrm>
            <a:off x="6459427" y="625327"/>
            <a:ext cx="4381710" cy="5232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IE" sz="2800" b="1" dirty="0">
                <a:latin typeface="Montserrat Medium" pitchFamily="2" charset="77"/>
                <a:ea typeface="Kozuka Gothic Pro M" panose="020B0700000000000000" pitchFamily="34" charset="-128"/>
              </a:rPr>
              <a:t>Videos:</a:t>
            </a:r>
            <a:endParaRPr lang="en-IE" sz="2800" dirty="0">
              <a:latin typeface="Montserrat Medium" pitchFamily="2" charset="77"/>
              <a:ea typeface="Kozuka Gothic Pro M" panose="020B0700000000000000" pitchFamily="34" charset="-128"/>
            </a:endParaRPr>
          </a:p>
        </p:txBody>
      </p:sp>
      <p:pic>
        <p:nvPicPr>
          <p:cNvPr id="3" name="Online Media 7" descr="What kind of smart are you? | Celeste Tomaselli | TEDxLFHS">
            <a:hlinkClick r:id="" action="ppaction://media"/>
            <a:extLst>
              <a:ext uri="{FF2B5EF4-FFF2-40B4-BE49-F238E27FC236}">
                <a16:creationId xmlns:a16="http://schemas.microsoft.com/office/drawing/2014/main" id="{4BFC5FB4-B32A-5DCF-8A89-8B20653F0A3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232087" y="2689547"/>
            <a:ext cx="3322676" cy="187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D0B93-EC94-0B37-7997-99938C888F8E}"/>
              </a:ext>
            </a:extLst>
          </p:cNvPr>
          <p:cNvSpPr txBox="1"/>
          <p:nvPr/>
        </p:nvSpPr>
        <p:spPr>
          <a:xfrm>
            <a:off x="3337706" y="1534274"/>
            <a:ext cx="2204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0070C0"/>
                </a:solidFill>
                <a:latin typeface="+mj-lt"/>
              </a:rPr>
              <a:t>5-minute video </a:t>
            </a:r>
            <a:r>
              <a:rPr lang="en-IE" sz="1200" dirty="0">
                <a:latin typeface="+mj-lt"/>
              </a:rPr>
              <a:t>explaining Gardner's Multiple Intelligences Theory with fictional TV and Movie Characters. 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D9A70-A15C-769B-6E97-9E9C86B18581}"/>
              </a:ext>
            </a:extLst>
          </p:cNvPr>
          <p:cNvSpPr txBox="1"/>
          <p:nvPr/>
        </p:nvSpPr>
        <p:spPr>
          <a:xfrm>
            <a:off x="6596731" y="2782669"/>
            <a:ext cx="303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0070C0"/>
                </a:solidFill>
                <a:latin typeface="+mj-lt"/>
              </a:rPr>
              <a:t>6-minute Ted Talk</a:t>
            </a:r>
            <a:r>
              <a:rPr lang="en-IE" sz="1200" dirty="0">
                <a:latin typeface="+mj-lt"/>
              </a:rPr>
              <a:t> video. Writer and artist Emilie </a:t>
            </a:r>
            <a:r>
              <a:rPr lang="en-IE" sz="1200" dirty="0" err="1">
                <a:latin typeface="+mj-lt"/>
              </a:rPr>
              <a:t>Wapnick</a:t>
            </a:r>
            <a:r>
              <a:rPr lang="en-IE" sz="1200" dirty="0">
                <a:latin typeface="+mj-lt"/>
              </a:rPr>
              <a:t> describes the kind of people she calls "</a:t>
            </a:r>
            <a:r>
              <a:rPr lang="en-IE" sz="1200" dirty="0" err="1">
                <a:latin typeface="+mj-lt"/>
              </a:rPr>
              <a:t>multipotentialites</a:t>
            </a:r>
            <a:r>
              <a:rPr lang="en-IE" sz="1200" dirty="0">
                <a:latin typeface="+mj-lt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80C0E-B3B3-650A-320D-8FBF3E7FC0AA}"/>
              </a:ext>
            </a:extLst>
          </p:cNvPr>
          <p:cNvSpPr txBox="1"/>
          <p:nvPr/>
        </p:nvSpPr>
        <p:spPr>
          <a:xfrm>
            <a:off x="9795850" y="4447674"/>
            <a:ext cx="235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solidFill>
                  <a:srgbClr val="0070C0"/>
                </a:solidFill>
                <a:latin typeface="+mj-lt"/>
              </a:rPr>
              <a:t>12-minute Ted Talk </a:t>
            </a:r>
            <a:r>
              <a:rPr lang="en-IE" sz="1200" dirty="0">
                <a:latin typeface="+mj-lt"/>
              </a:rPr>
              <a:t>video. Celeste Tomaselli explains how Gardner's Theory of Multiple Intelligences can empower young people to use their unique talents to make the world a better place.</a:t>
            </a:r>
          </a:p>
        </p:txBody>
      </p:sp>
      <p:pic>
        <p:nvPicPr>
          <p:cNvPr id="13" name="Online Media 11" descr="Gardner's Multiple Intelligences Theory">
            <a:hlinkClick r:id="" action="ppaction://media"/>
            <a:extLst>
              <a:ext uri="{FF2B5EF4-FFF2-40B4-BE49-F238E27FC236}">
                <a16:creationId xmlns:a16="http://schemas.microsoft.com/office/drawing/2014/main" id="{464F6884-E0A9-271A-5266-1AE5CD90A70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77635" y="1209997"/>
            <a:ext cx="2960071" cy="1672440"/>
          </a:xfrm>
          <a:prstGeom prst="rect">
            <a:avLst/>
          </a:prstGeom>
        </p:spPr>
      </p:pic>
      <p:pic>
        <p:nvPicPr>
          <p:cNvPr id="14" name="Online Media 5" descr="Why some of us don't have one true calling | Emilie Wapnick">
            <a:hlinkClick r:id="" action="ppaction://media"/>
            <a:extLst>
              <a:ext uri="{FF2B5EF4-FFF2-40B4-BE49-F238E27FC236}">
                <a16:creationId xmlns:a16="http://schemas.microsoft.com/office/drawing/2014/main" id="{5350B725-7A83-B017-DE68-60565488C6D8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6459427" y="4255128"/>
            <a:ext cx="3173237" cy="1792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347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B1168-90AC-8258-4CBB-89431184A885}"/>
              </a:ext>
            </a:extLst>
          </p:cNvPr>
          <p:cNvSpPr txBox="1"/>
          <p:nvPr/>
        </p:nvSpPr>
        <p:spPr>
          <a:xfrm>
            <a:off x="329154" y="1861158"/>
            <a:ext cx="7460055" cy="326243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Understand </a:t>
            </a:r>
            <a:r>
              <a:rPr lang="en-IE" dirty="0">
                <a:solidFill>
                  <a:srgbClr val="0070C0"/>
                </a:solidFill>
                <a:latin typeface="Aptos" panose="020B0004020202020204" pitchFamily="34" charset="0"/>
                <a:ea typeface="Kozuka Gothic Pro M" panose="020B0700000000000000" pitchFamily="34" charset="-128"/>
              </a:rPr>
              <a:t>a definition </a:t>
            </a: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of ‘intelligence’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You can identify the </a:t>
            </a:r>
            <a:r>
              <a:rPr lang="en-IE" dirty="0">
                <a:solidFill>
                  <a:srgbClr val="0070C0"/>
                </a:solidFill>
                <a:latin typeface="Aptos" panose="020B0004020202020204" pitchFamily="34" charset="0"/>
                <a:ea typeface="Kozuka Gothic Pro M" panose="020B0700000000000000" pitchFamily="34" charset="-128"/>
              </a:rPr>
              <a:t>8 </a:t>
            </a: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multiple intelligences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You can </a:t>
            </a:r>
            <a:r>
              <a:rPr lang="en-IE" dirty="0">
                <a:solidFill>
                  <a:srgbClr val="0070C0"/>
                </a:solidFill>
                <a:latin typeface="Aptos" panose="020B0004020202020204" pitchFamily="34" charset="0"/>
                <a:ea typeface="Kozuka Gothic Pro M" panose="020B0700000000000000" pitchFamily="34" charset="-128"/>
              </a:rPr>
              <a:t>identify a famous person </a:t>
            </a: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under each ‘intelligence’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You will complete the </a:t>
            </a:r>
            <a:r>
              <a:rPr lang="en-IE" dirty="0">
                <a:solidFill>
                  <a:srgbClr val="0070C0"/>
                </a:solidFill>
                <a:latin typeface="Aptos" panose="020B0004020202020204" pitchFamily="34" charset="0"/>
                <a:ea typeface="Kozuka Gothic Pro M" panose="020B0700000000000000" pitchFamily="34" charset="-128"/>
              </a:rPr>
              <a:t>self-assessment quiz </a:t>
            </a: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and have increased awareness of their top intelligences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You will be able to identify </a:t>
            </a:r>
            <a:r>
              <a:rPr lang="en-IE" dirty="0">
                <a:solidFill>
                  <a:srgbClr val="0070C0"/>
                </a:solidFill>
                <a:latin typeface="Aptos" panose="020B0004020202020204" pitchFamily="34" charset="0"/>
                <a:ea typeface="Kozuka Gothic Pro M" panose="020B0700000000000000" pitchFamily="34" charset="-128"/>
              </a:rPr>
              <a:t>career areas and some occupations </a:t>
            </a:r>
            <a:r>
              <a:rPr lang="en-IE" dirty="0">
                <a:latin typeface="Aptos" panose="020B0004020202020204" pitchFamily="34" charset="0"/>
                <a:ea typeface="Kozuka Gothic Pro M" panose="020B0700000000000000" pitchFamily="34" charset="-128"/>
              </a:rPr>
              <a:t>that match the results of your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  <a:ea typeface="Kozuka Gothic Pro M" panose="020B0700000000000000" pitchFamily="34" charset="-128"/>
              </a:rPr>
              <a:t>top intelligences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B66E6-D86E-AD4B-57A4-7F2323AA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870" y="582805"/>
            <a:ext cx="3554781" cy="5098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8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A8B55C-738D-4388-D55F-8D14292005F6}"/>
              </a:ext>
            </a:extLst>
          </p:cNvPr>
          <p:cNvSpPr txBox="1"/>
          <p:nvPr/>
        </p:nvSpPr>
        <p:spPr>
          <a:xfrm>
            <a:off x="3458088" y="612882"/>
            <a:ext cx="5275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3200" b="1" dirty="0"/>
              <a:t>Multiple Intelligences</a:t>
            </a:r>
            <a:endParaRPr lang="en-IE" sz="32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F2009-0432-FED1-EF62-6BB57148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41" y="1197657"/>
            <a:ext cx="5275822" cy="462364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517232A-00C6-C302-25C6-A99601721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052208"/>
            <a:ext cx="4784510" cy="29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73C0EE-3638-ECD7-AA87-91528E6CE5B7}"/>
              </a:ext>
            </a:extLst>
          </p:cNvPr>
          <p:cNvSpPr txBox="1"/>
          <p:nvPr/>
        </p:nvSpPr>
        <p:spPr>
          <a:xfrm>
            <a:off x="3295125" y="9053"/>
            <a:ext cx="6871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latin typeface="Montserrat" pitchFamily="2" charset="77"/>
              </a:rPr>
              <a:t>What is Intelligence?</a:t>
            </a:r>
            <a:endParaRPr lang="en-IE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C65D4-CF01-C0AA-EFB6-C7BBBB0C11E9}"/>
              </a:ext>
            </a:extLst>
          </p:cNvPr>
          <p:cNvSpPr txBox="1"/>
          <p:nvPr/>
        </p:nvSpPr>
        <p:spPr>
          <a:xfrm>
            <a:off x="722013" y="1089898"/>
            <a:ext cx="1098411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You may have heard of </a:t>
            </a:r>
            <a:r>
              <a:rPr lang="en-IE" sz="1800" dirty="0">
                <a:solidFill>
                  <a:srgbClr val="0070C0"/>
                </a:solidFill>
                <a:latin typeface="Aptos" panose="020B0004020202020204" pitchFamily="34" charset="0"/>
              </a:rPr>
              <a:t>a person’s IQ </a:t>
            </a:r>
            <a:r>
              <a:rPr lang="en-IE" sz="1800" dirty="0">
                <a:latin typeface="Aptos" panose="020B0004020202020204" pitchFamily="34" charset="0"/>
              </a:rPr>
              <a:t>– a score that is supposed to tell you how intelligent a person is. Really brainy people would often boast that they have a high IQ – usually just annoying everyone else in the room – which, oddly enough, is not very intelligent! </a:t>
            </a:r>
          </a:p>
          <a:p>
            <a:pPr marL="13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latin typeface="Aptos" panose="020B0004020202020204" pitchFamily="34" charset="0"/>
              </a:rPr>
              <a:t>Intelligence Tests (IQ Tests) score people on a variety of activities and creates </a:t>
            </a:r>
            <a:r>
              <a:rPr lang="en-IE" sz="1800" dirty="0">
                <a:solidFill>
                  <a:srgbClr val="0070C0"/>
                </a:solidFill>
                <a:latin typeface="Aptos" panose="020B0004020202020204" pitchFamily="34" charset="0"/>
              </a:rPr>
              <a:t>a profile of a person’s abilities</a:t>
            </a:r>
            <a:r>
              <a:rPr lang="en-IE" sz="1800" dirty="0">
                <a:latin typeface="Aptos" panose="020B0004020202020204" pitchFamily="34" charset="0"/>
              </a:rPr>
              <a:t>, similar to an aptitude test. </a:t>
            </a:r>
          </a:p>
          <a:p>
            <a:pPr marL="13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The modern theory of ‘</a:t>
            </a:r>
            <a:r>
              <a:rPr lang="en-IE" b="1" dirty="0">
                <a:latin typeface="Aptos" panose="020B0004020202020204" pitchFamily="34" charset="0"/>
              </a:rPr>
              <a:t>multiple intelligences</a:t>
            </a:r>
            <a:r>
              <a:rPr lang="en-IE" dirty="0">
                <a:latin typeface="Aptos" panose="020B0004020202020204" pitchFamily="34" charset="0"/>
              </a:rPr>
              <a:t>’ offers a broader perspective on intelligence. It helps us to understand </a:t>
            </a:r>
            <a:r>
              <a:rPr lang="en-IE" b="1" u="sng" dirty="0">
                <a:solidFill>
                  <a:srgbClr val="0070C0"/>
                </a:solidFill>
                <a:latin typeface="Aptos" panose="020B0004020202020204" pitchFamily="34" charset="0"/>
              </a:rPr>
              <a:t>how</a:t>
            </a:r>
            <a:r>
              <a:rPr lang="en-IE" dirty="0">
                <a:latin typeface="Aptos" panose="020B0004020202020204" pitchFamily="34" charset="0"/>
              </a:rPr>
              <a:t> we learn best and </a:t>
            </a:r>
            <a:r>
              <a:rPr lang="en-IE" b="1" u="sng" dirty="0">
                <a:solidFill>
                  <a:srgbClr val="0070C0"/>
                </a:solidFill>
                <a:latin typeface="Aptos" panose="020B0004020202020204" pitchFamily="34" charset="0"/>
              </a:rPr>
              <a:t>why</a:t>
            </a:r>
            <a:r>
              <a:rPr lang="en-IE" dirty="0">
                <a:latin typeface="Aptos" panose="020B0004020202020204" pitchFamily="34" charset="0"/>
              </a:rPr>
              <a:t> we are interested in some things more than others. </a:t>
            </a:r>
          </a:p>
          <a:p>
            <a:pPr marL="13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Nowadays, people find it more suitable to ask “how </a:t>
            </a:r>
            <a:r>
              <a:rPr lang="en-IE" b="1" u="sng" dirty="0">
                <a:latin typeface="Aptos" panose="020B0004020202020204" pitchFamily="34" charset="0"/>
              </a:rPr>
              <a:t>are</a:t>
            </a:r>
            <a:r>
              <a:rPr lang="en-IE" dirty="0">
                <a:latin typeface="Aptos" panose="020B0004020202020204" pitchFamily="34" charset="0"/>
              </a:rPr>
              <a:t> you intelligent?” rather than “how intelligent </a:t>
            </a:r>
            <a:r>
              <a:rPr lang="en-IE" b="1" u="sng" dirty="0">
                <a:latin typeface="Aptos" panose="020B0004020202020204" pitchFamily="34" charset="0"/>
              </a:rPr>
              <a:t>are</a:t>
            </a:r>
            <a:r>
              <a:rPr lang="en-IE" dirty="0">
                <a:latin typeface="Aptos" panose="020B0004020202020204" pitchFamily="34" charset="0"/>
              </a:rPr>
              <a:t> you?”</a:t>
            </a:r>
          </a:p>
          <a:p>
            <a:pPr marL="13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IE" dirty="0">
                <a:latin typeface="Aptos" panose="020B0004020202020204" pitchFamily="34" charset="0"/>
              </a:rPr>
              <a:t>The good news is that we </a:t>
            </a:r>
            <a:r>
              <a:rPr lang="en-IE" b="1" u="sng" dirty="0">
                <a:latin typeface="Aptos" panose="020B0004020202020204" pitchFamily="34" charset="0"/>
              </a:rPr>
              <a:t>all</a:t>
            </a:r>
            <a:r>
              <a:rPr lang="en-IE" dirty="0">
                <a:latin typeface="Aptos" panose="020B0004020202020204" pitchFamily="34" charset="0"/>
              </a:rPr>
              <a:t> have </a:t>
            </a:r>
            <a:r>
              <a:rPr lang="en-IE" b="1" dirty="0">
                <a:latin typeface="Aptos" panose="020B0004020202020204" pitchFamily="34" charset="0"/>
              </a:rPr>
              <a:t>multiple intelligences</a:t>
            </a:r>
            <a:r>
              <a:rPr lang="en-IE" dirty="0">
                <a:latin typeface="Aptos" panose="020B0004020202020204" pitchFamily="34" charset="0"/>
              </a:rPr>
              <a:t>!</a:t>
            </a:r>
            <a:endParaRPr lang="en-IE" sz="1400" dirty="0">
              <a:latin typeface="Aptos" panose="020B0004020202020204" pitchFamily="34" charset="0"/>
            </a:endParaRPr>
          </a:p>
          <a:p>
            <a:pPr marL="13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IE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30546-42B4-733D-A26F-962314616767}"/>
              </a:ext>
            </a:extLst>
          </p:cNvPr>
          <p:cNvSpPr txBox="1"/>
          <p:nvPr/>
        </p:nvSpPr>
        <p:spPr>
          <a:xfrm>
            <a:off x="756523" y="1697806"/>
            <a:ext cx="62689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84400">
              <a:spcBef>
                <a:spcPts val="2400"/>
              </a:spcBef>
              <a:buFont typeface="Arial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Howard Gardner's theory of multiple intelligences  proposes that people are not born with </a:t>
            </a:r>
            <a:r>
              <a:rPr lang="en-IE" sz="2000" b="1" u="sng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intelligence they will ever have.</a:t>
            </a:r>
          </a:p>
          <a:p>
            <a:pPr marL="342900" indent="-284400">
              <a:spcBef>
                <a:spcPts val="2400"/>
              </a:spcBef>
              <a:buFont typeface="Arial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theory challenged the traditional idea that there is one single type of intelligence, General Intelligence.</a:t>
            </a:r>
          </a:p>
          <a:p>
            <a:pPr marL="285750" indent="-284400">
              <a:spcBef>
                <a:spcPts val="2400"/>
              </a:spcBef>
              <a:buFont typeface="Arial" pitchFamily="34" charset="0"/>
              <a:buChar char="•"/>
            </a:pPr>
            <a:r>
              <a:rPr lang="en-IE" sz="2000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broaden his idea of intelligence, Gardner introduced </a:t>
            </a:r>
            <a:r>
              <a:rPr lang="en-IE" sz="2000" b="1" u="sng" dirty="0">
                <a:solidFill>
                  <a:srgbClr val="0070C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different types of intelligences</a:t>
            </a:r>
            <a:endParaRPr lang="en-IE" sz="1600" b="0" i="0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E245D-F419-EAD7-2FE6-1ACEF050701C}"/>
              </a:ext>
            </a:extLst>
          </p:cNvPr>
          <p:cNvSpPr txBox="1"/>
          <p:nvPr/>
        </p:nvSpPr>
        <p:spPr>
          <a:xfrm>
            <a:off x="396815" y="361052"/>
            <a:ext cx="104492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/>
              <a:t>What is the Theory of </a:t>
            </a:r>
          </a:p>
          <a:p>
            <a:pPr algn="ctr"/>
            <a:r>
              <a:rPr lang="en-IE" sz="2800" b="1" dirty="0"/>
              <a:t>Multiple Intelligences?</a:t>
            </a:r>
            <a:endParaRPr lang="en-IE" sz="2800" b="1" i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1D7BE-71BE-9E27-7DF0-E577B0E9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63" y="1075829"/>
            <a:ext cx="4212262" cy="5120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1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DFAB-AE34-3457-C4FD-BED346074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B008C-448C-42B5-EF14-D3DC99AF9724}"/>
              </a:ext>
            </a:extLst>
          </p:cNvPr>
          <p:cNvSpPr txBox="1"/>
          <p:nvPr/>
        </p:nvSpPr>
        <p:spPr>
          <a:xfrm>
            <a:off x="1298128" y="-27654"/>
            <a:ext cx="10609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800" b="1" dirty="0">
                <a:latin typeface="Aptos" panose="020B0004020202020204" pitchFamily="34" charset="0"/>
              </a:rPr>
              <a:t>Short Video on MI</a:t>
            </a:r>
            <a:endParaRPr lang="en-IE" sz="28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pic>
        <p:nvPicPr>
          <p:cNvPr id="3" name="Online Media 1" title="8 Intelligences - Theory of Multiple Intelligences Explained - Dr. Howard Gardner">
            <a:hlinkClick r:id="" action="ppaction://media"/>
            <a:extLst>
              <a:ext uri="{FF2B5EF4-FFF2-40B4-BE49-F238E27FC236}">
                <a16:creationId xmlns:a16="http://schemas.microsoft.com/office/drawing/2014/main" id="{C32CA751-AC0F-70D4-4FF4-6362D03BD5F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62282" y="729624"/>
            <a:ext cx="9056918" cy="5398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93038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B90B0-3BF9-3E64-B3EA-4C5C8AB9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9720F-AD95-9E4E-7600-DB9908B54D66}"/>
              </a:ext>
            </a:extLst>
          </p:cNvPr>
          <p:cNvSpPr txBox="1"/>
          <p:nvPr/>
        </p:nvSpPr>
        <p:spPr>
          <a:xfrm>
            <a:off x="1126076" y="708878"/>
            <a:ext cx="3530681" cy="2062103"/>
          </a:xfrm>
          <a:prstGeom prst="rect">
            <a:avLst/>
          </a:prstGeom>
          <a:solidFill>
            <a:srgbClr val="FCD34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Linguistic-Verbal</a:t>
            </a:r>
          </a:p>
          <a:p>
            <a:pPr marL="0" indent="0" algn="ctr">
              <a:buNone/>
            </a:pPr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with Words – ‘Word Smart’</a:t>
            </a:r>
          </a:p>
          <a:p>
            <a:pPr algn="ctr"/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People with linguistic intelligence have well-developed verbal skills and sensitivity to the sounds and meanings of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A9E03-BD4C-9BCD-50D5-3A90B150ED76}"/>
              </a:ext>
            </a:extLst>
          </p:cNvPr>
          <p:cNvSpPr txBox="1"/>
          <p:nvPr/>
        </p:nvSpPr>
        <p:spPr>
          <a:xfrm>
            <a:off x="380793" y="3060692"/>
            <a:ext cx="502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dirty="0">
                <a:latin typeface="Aptos" panose="020B0004020202020204" pitchFamily="34" charset="0"/>
              </a:rPr>
              <a:t>Linguistic intelligence means to have a deep understanding and appreciation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of words and the use of language</a:t>
            </a:r>
            <a:r>
              <a:rPr lang="en-IE" dirty="0">
                <a:latin typeface="Aptos" panose="020B0004020202020204" pitchFamily="34" charset="0"/>
              </a:rPr>
              <a:t>. It is the most widely shared human competence and is evident in people who enjoy writing or speaking.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Those with this kind of intelligence enjoy writing, reading, taking notes, researching, telling stories or doing crossword puzzles.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41021-B3FB-646B-5ECF-514FEA1F633B}"/>
              </a:ext>
            </a:extLst>
          </p:cNvPr>
          <p:cNvSpPr txBox="1"/>
          <p:nvPr/>
        </p:nvSpPr>
        <p:spPr>
          <a:xfrm>
            <a:off x="6789960" y="591183"/>
            <a:ext cx="51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pPr algn="l"/>
            <a:endParaRPr lang="en-IE" sz="1800" b="1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Speech and Language Therapist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Writer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Journalist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Lawyer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Language Teacher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Politician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Poet</a:t>
            </a:r>
          </a:p>
          <a:p>
            <a:endParaRPr lang="en-IE" b="1" dirty="0">
              <a:latin typeface="Aptos" panose="020B0004020202020204" pitchFamily="34" charset="0"/>
            </a:endParaRPr>
          </a:p>
          <a:p>
            <a:pPr algn="l"/>
            <a:r>
              <a:rPr lang="en-IE" sz="1800" b="1" dirty="0">
                <a:latin typeface="Aptos" panose="020B0004020202020204" pitchFamily="34" charset="0"/>
              </a:rPr>
              <a:t>Famous People:</a:t>
            </a:r>
            <a:r>
              <a:rPr lang="en-IE" b="1" dirty="0">
                <a:latin typeface="Aptos" panose="020B0004020202020204" pitchFamily="34" charset="0"/>
              </a:rPr>
              <a:t> </a:t>
            </a:r>
          </a:p>
          <a:p>
            <a:r>
              <a:rPr lang="en-IE" dirty="0">
                <a:latin typeface="Aptos" panose="020B0004020202020204" pitchFamily="34" charset="0"/>
              </a:rPr>
              <a:t>Amanda Gorman, Roald Dahl </a:t>
            </a:r>
            <a:r>
              <a:rPr lang="en-IE" sz="1800" dirty="0">
                <a:latin typeface="Aptos" panose="020B0004020202020204" pitchFamily="34" charset="0"/>
              </a:rPr>
              <a:t>and Maeve Binchy.</a:t>
            </a: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C8669-2AC3-0E95-A5EE-D0122843C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8235223" y="4247609"/>
            <a:ext cx="2233874" cy="1675405"/>
          </a:xfrm>
          <a:prstGeom prst="ellipse">
            <a:avLst/>
          </a:prstGeom>
          <a:ln w="76200" cap="rnd">
            <a:solidFill>
              <a:srgbClr val="FCD3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9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A2349-A76B-03CD-15D7-C3923DD2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0434C-FC34-4337-B530-AA6E72D4E06D}"/>
              </a:ext>
            </a:extLst>
          </p:cNvPr>
          <p:cNvSpPr txBox="1"/>
          <p:nvPr/>
        </p:nvSpPr>
        <p:spPr>
          <a:xfrm>
            <a:off x="1023043" y="679010"/>
            <a:ext cx="3612331" cy="2339102"/>
          </a:xfrm>
          <a:prstGeom prst="rect">
            <a:avLst/>
          </a:prstGeom>
          <a:solidFill>
            <a:srgbClr val="C4B5F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2.</a:t>
            </a:r>
            <a:r>
              <a:rPr lang="en-IE" sz="2000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Logical-Mathematical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with Mathematics and Logic – ‘Number Smart’</a:t>
            </a:r>
          </a:p>
          <a:p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Logical-mathematical intelligence is the ability to calculate, quantify and handle logical thinking and problem solving.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BEA90-8A85-88DD-93D8-919F7FB516B7}"/>
              </a:ext>
            </a:extLst>
          </p:cNvPr>
          <p:cNvSpPr txBox="1"/>
          <p:nvPr/>
        </p:nvSpPr>
        <p:spPr>
          <a:xfrm>
            <a:off x="206991" y="3206147"/>
            <a:ext cx="5379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dirty="0">
                <a:latin typeface="Aptos" panose="020B0004020202020204" pitchFamily="34" charset="0"/>
              </a:rPr>
              <a:t>Logical-mathematical intelligence is an ability to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understand numbers, concepts and to have excellent reasoning skills</a:t>
            </a:r>
            <a:r>
              <a:rPr lang="en-IE" dirty="0">
                <a:latin typeface="Aptos" panose="020B0004020202020204" pitchFamily="34" charset="0"/>
              </a:rPr>
              <a:t>. It is usually evident in people who enjoy numbers, data and statistics. 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People with this intelligence are interested in patterns, mathematical problems, brainstorming, investigating, computers and programming.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2646C-8CEE-3893-F462-7D0F053AD558}"/>
              </a:ext>
            </a:extLst>
          </p:cNvPr>
          <p:cNvSpPr txBox="1"/>
          <p:nvPr/>
        </p:nvSpPr>
        <p:spPr>
          <a:xfrm>
            <a:off x="6002449" y="592783"/>
            <a:ext cx="6212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sz="18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Computer Programmer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Accountant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Scientist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Mathematician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Auditor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rgbClr val="0070C0"/>
                </a:solidFill>
                <a:latin typeface="Aptos" panose="020B0004020202020204" pitchFamily="34" charset="0"/>
              </a:rPr>
              <a:t>Economist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sz="1800" b="1" dirty="0">
                <a:latin typeface="Aptos" panose="020B0004020202020204" pitchFamily="34" charset="0"/>
              </a:rPr>
              <a:t>Famous People:</a:t>
            </a:r>
          </a:p>
          <a:p>
            <a:r>
              <a:rPr lang="en-IE" sz="1800" dirty="0">
                <a:latin typeface="Aptos" panose="020B0004020202020204" pitchFamily="34" charset="0"/>
              </a:rPr>
              <a:t>Collison Brothers (</a:t>
            </a:r>
            <a:r>
              <a:rPr lang="en-IE" dirty="0">
                <a:latin typeface="Aptos" panose="020B0004020202020204" pitchFamily="34" charset="0"/>
              </a:rPr>
              <a:t>Stripe), Albert Einstein </a:t>
            </a:r>
            <a:r>
              <a:rPr lang="en-IE" sz="1800" dirty="0">
                <a:latin typeface="Aptos" panose="020B0004020202020204" pitchFamily="34" charset="0"/>
              </a:rPr>
              <a:t>and Marie Curie.</a:t>
            </a:r>
            <a:endParaRPr lang="en-US" sz="1400" dirty="0">
              <a:solidFill>
                <a:schemeClr val="tx1">
                  <a:alpha val="50000"/>
                </a:schemeClr>
              </a:solidFill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7" name="Picture 6" descr="Two m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B1E8A395-D511-D4E5-E308-0B703538C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05" y="4190172"/>
            <a:ext cx="2597048" cy="1947785"/>
          </a:xfrm>
          <a:prstGeom prst="ellipse">
            <a:avLst/>
          </a:prstGeom>
          <a:solidFill>
            <a:srgbClr val="00AAE0"/>
          </a:solidFill>
          <a:ln w="63500" cap="rnd">
            <a:solidFill>
              <a:srgbClr val="C4B5F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5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BEC3F-E1E3-8180-9861-53A28BEC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785149-B036-0D76-A1CF-B439E919348D}"/>
              </a:ext>
            </a:extLst>
          </p:cNvPr>
          <p:cNvSpPr txBox="1"/>
          <p:nvPr/>
        </p:nvSpPr>
        <p:spPr>
          <a:xfrm>
            <a:off x="633743" y="826056"/>
            <a:ext cx="4445251" cy="1508105"/>
          </a:xfrm>
          <a:prstGeom prst="rect">
            <a:avLst/>
          </a:prstGeom>
          <a:solidFill>
            <a:srgbClr val="DBED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3.</a:t>
            </a:r>
            <a:r>
              <a:rPr lang="en-IE" sz="2000" b="1" baseline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E" sz="2000" b="1" dirty="0">
                <a:solidFill>
                  <a:schemeClr val="tx1"/>
                </a:solidFill>
                <a:latin typeface="Aptos" panose="020B0004020202020204" pitchFamily="34" charset="0"/>
              </a:rPr>
              <a:t>Musical</a:t>
            </a: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Good with Rhythm – ‘Music Smart’ </a:t>
            </a:r>
          </a:p>
          <a:p>
            <a:endParaRPr lang="en-IE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IE" dirty="0">
                <a:solidFill>
                  <a:schemeClr val="tx1"/>
                </a:solidFill>
                <a:latin typeface="Aptos" panose="020B0004020202020204" pitchFamily="34" charset="0"/>
              </a:rPr>
              <a:t>Musical intelligence is the ability to tell the difference between pitch, rhythm and tone.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541FC-A519-F765-3789-49CDB10EA91E}"/>
              </a:ext>
            </a:extLst>
          </p:cNvPr>
          <p:cNvSpPr txBox="1"/>
          <p:nvPr/>
        </p:nvSpPr>
        <p:spPr>
          <a:xfrm>
            <a:off x="170948" y="2775526"/>
            <a:ext cx="5227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ptos" panose="020B0004020202020204" pitchFamily="34" charset="0"/>
              </a:rPr>
              <a:t>What it means?</a:t>
            </a:r>
          </a:p>
          <a:p>
            <a:r>
              <a:rPr lang="en-IE" dirty="0">
                <a:latin typeface="Aptos" panose="020B0004020202020204" pitchFamily="34" charset="0"/>
              </a:rPr>
              <a:t>This intelligence enables us to </a:t>
            </a: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recognize, create, reproduce, and reflect on music. </a:t>
            </a:r>
            <a:r>
              <a:rPr lang="en-IE" dirty="0">
                <a:latin typeface="Aptos" panose="020B0004020202020204" pitchFamily="34" charset="0"/>
              </a:rPr>
              <a:t>It is usually well developed and evident in people who have a passion for listening to and playing music. 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dirty="0">
                <a:latin typeface="Aptos" panose="020B0004020202020204" pitchFamily="34" charset="0"/>
              </a:rPr>
              <a:t>People with this kind of intelligence are usually quite aware of sounds and techniques that others often miss. They enjoy creating music and going to concerts.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8A6FB-D1C6-2E50-C03F-D5367EA36986}"/>
              </a:ext>
            </a:extLst>
          </p:cNvPr>
          <p:cNvSpPr txBox="1"/>
          <p:nvPr/>
        </p:nvSpPr>
        <p:spPr>
          <a:xfrm>
            <a:off x="6925543" y="626001"/>
            <a:ext cx="477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ptos" panose="020B0004020202020204" pitchFamily="34" charset="0"/>
              </a:rPr>
              <a:t>Careers related to this Intelligence:</a:t>
            </a:r>
          </a:p>
          <a:p>
            <a:endParaRPr lang="en-IE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Disc jockey - D.J.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Instrument 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Songwriter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Singer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Music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70C0"/>
                </a:solidFill>
                <a:latin typeface="Aptos" panose="020B0004020202020204" pitchFamily="34" charset="0"/>
              </a:rPr>
              <a:t>Sound Technician</a:t>
            </a:r>
          </a:p>
          <a:p>
            <a:endParaRPr lang="en-IE" dirty="0">
              <a:latin typeface="Aptos" panose="020B0004020202020204" pitchFamily="34" charset="0"/>
            </a:endParaRPr>
          </a:p>
          <a:p>
            <a:r>
              <a:rPr lang="en-IE" b="1" dirty="0">
                <a:latin typeface="Aptos" panose="020B0004020202020204" pitchFamily="34" charset="0"/>
              </a:rPr>
              <a:t>Famous People:</a:t>
            </a:r>
          </a:p>
          <a:p>
            <a:r>
              <a:rPr lang="en-IE" dirty="0">
                <a:latin typeface="Aptos" panose="020B0004020202020204" pitchFamily="34" charset="0"/>
              </a:rPr>
              <a:t>Taylor Swift, Dermot Kennedy and Beyoncé.</a:t>
            </a:r>
            <a:endParaRPr lang="en-US" sz="1400" dirty="0">
              <a:latin typeface="Aptos" panose="020B0004020202020204" pitchFamily="34" charset="0"/>
              <a:ea typeface="Hand Of Sean" panose="02000500000000000000" pitchFamily="2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4A2BEB-09CB-0261-F7B5-1FB22B246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880123" y="4106137"/>
            <a:ext cx="2600259" cy="1950194"/>
          </a:xfrm>
          <a:prstGeom prst="ellipse">
            <a:avLst/>
          </a:prstGeom>
          <a:ln w="63500" cap="rnd">
            <a:solidFill>
              <a:srgbClr val="DBED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6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85D46-BBE9-4946-9D8C-A22661DBD5C0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9959</TotalTime>
  <Words>1377</Words>
  <Application>Microsoft Office PowerPoint</Application>
  <PresentationFormat>Widescreen</PresentationFormat>
  <Paragraphs>207</Paragraphs>
  <Slides>19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Carton</dc:creator>
  <cp:lastModifiedBy>Bernadette Walsh</cp:lastModifiedBy>
  <cp:revision>94</cp:revision>
  <dcterms:created xsi:type="dcterms:W3CDTF">2025-08-13T18:47:45Z</dcterms:created>
  <dcterms:modified xsi:type="dcterms:W3CDTF">2026-03-30T14:31:40Z</dcterms:modified>
</cp:coreProperties>
</file>